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1E616A-65FB-4BEE-A868-4EEB0565A256}">
  <a:tblStyle styleId="{951E616A-65FB-4BEE-A868-4EEB0565A2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a6e32573d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a6e32573d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a4735a9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a4735a9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a4735a9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a4735a9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a4735a9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a4735a9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b1f0d6c7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b1f0d6c7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b1f0d6c7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b1f0d6c7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b1f0d6c7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b1f0d6c7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b1f0d6c7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b1f0d6c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b1f0d6c7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b1f0d6c7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b1f0d6c7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b1f0d6c7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b1f0d6c7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b1f0d6c7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a6e32573d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a6e32573d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b1f0d6c7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b1f0d6c7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b1f0d6c7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b1f0d6c7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b1f0d6c7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b1f0d6c7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b2008719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b2008719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b2008719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b2008719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b2008719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b2008719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b2008719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b2008719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b2008719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b2008719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b2008719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b2008719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b2008719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b2008719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a6e32573d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a6e32573d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2008719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b2008719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b2008719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b2008719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b1f0d6c7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b1f0d6c7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b1f0d6c7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b1f0d6c7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b1f0d6c7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b1f0d6c7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b1f0d6c7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b1f0d6c7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b1f0d6c7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b1f0d6c7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b1f0d6c7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b1f0d6c7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b1f0d6c7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b1f0d6c7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b1f0d6c7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b1f0d6c7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a6e32573d_0_1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a6e32573d_0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b1f0d6c7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b1f0d6c7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b2008719e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b2008719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b1f0d6c7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b1f0d6c7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a4735a9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a4735a9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a4735a9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a4735a9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a4735a9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a4735a9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a4735a9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a4735a9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349153"/>
            <a:ext cx="8222100" cy="16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IS - 669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Big Data and Information Systems</a:t>
            </a:r>
            <a:endParaRPr sz="4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429316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1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00" y="2165653"/>
            <a:ext cx="8040160" cy="1975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876150" y="1648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Name : Prerna Yadav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Year: 1998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876150" y="333400"/>
            <a:ext cx="75057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Year: 1998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0" y="965275"/>
            <a:ext cx="7782776" cy="29438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6"/>
          <p:cNvSpPr txBox="1"/>
          <p:nvPr/>
        </p:nvSpPr>
        <p:spPr>
          <a:xfrm>
            <a:off x="2140750" y="2373250"/>
            <a:ext cx="1623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5810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26"/>
          <p:cNvCxnSpPr/>
          <p:nvPr/>
        </p:nvCxnSpPr>
        <p:spPr>
          <a:xfrm>
            <a:off x="2140750" y="2518525"/>
            <a:ext cx="16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925" y="2739421"/>
            <a:ext cx="4856124" cy="21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0" l="1834" r="42077" t="0"/>
          <a:stretch/>
        </p:blipFill>
        <p:spPr>
          <a:xfrm>
            <a:off x="222675" y="308825"/>
            <a:ext cx="5128651" cy="3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b="33739" l="15590" r="0" t="0"/>
          <a:stretch/>
        </p:blipFill>
        <p:spPr>
          <a:xfrm>
            <a:off x="2719475" y="1902550"/>
            <a:ext cx="6334675" cy="1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50" y="873900"/>
            <a:ext cx="4505375" cy="33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25" y="916250"/>
            <a:ext cx="4638626" cy="37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29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75" y="1309191"/>
            <a:ext cx="8002754" cy="338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00" y="608675"/>
            <a:ext cx="5316151" cy="41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2375"/>
            <a:ext cx="8839198" cy="17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0" y="2489725"/>
            <a:ext cx="8839199" cy="37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66750"/>
            <a:ext cx="8839199" cy="212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287325" y="300500"/>
            <a:ext cx="8170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 table and load all the file data into it also Created a new table and loaded .csv file in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74" y="1092875"/>
            <a:ext cx="5006000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6700"/>
            <a:ext cx="8839201" cy="2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75" y="655775"/>
            <a:ext cx="8839200" cy="18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289350" y="201775"/>
            <a:ext cx="85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Determine the three airports with the highest delay time (in hours)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5330" l="0" r="0" t="-12592"/>
          <a:stretch/>
        </p:blipFill>
        <p:spPr>
          <a:xfrm>
            <a:off x="152400" y="304800"/>
            <a:ext cx="8839200" cy="242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30050"/>
            <a:ext cx="8839201" cy="22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320225" y="212750"/>
            <a:ext cx="84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Determine the three carriers with the highest delay time (in hours).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175"/>
            <a:ext cx="8839200" cy="285616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276375" y="366300"/>
            <a:ext cx="84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Determine overall which type of delay (arrivals or departures) is the largest for your carriers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13"/>
            <a:ext cx="9144000" cy="515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153" y="0"/>
            <a:ext cx="9266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"/>
            <a:ext cx="9144000" cy="515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analyze, visualize and solve the following problem statements based on the assigned year: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the three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airports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highest delay time (in hours)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the three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carriers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highest delay time (in hours)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overall which type of delay (arrivals or departures) is the largest for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carriers.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876150" y="1648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Name : Sejal Arora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Year: 2000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-12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Step 1: Download the 2000.csv file</a:t>
            </a:r>
            <a:endParaRPr sz="2500"/>
          </a:p>
        </p:txBody>
      </p:sp>
      <p:pic>
        <p:nvPicPr>
          <p:cNvPr id="265" name="Google Shape;265;p45"/>
          <p:cNvPicPr preferRelativeResize="0"/>
          <p:nvPr/>
        </p:nvPicPr>
        <p:blipFill rotWithShape="1">
          <a:blip r:embed="rId3">
            <a:alphaModFix/>
          </a:blip>
          <a:srcRect b="6466" l="0" r="852" t="9329"/>
          <a:stretch/>
        </p:blipFill>
        <p:spPr>
          <a:xfrm>
            <a:off x="38775" y="511813"/>
            <a:ext cx="9066427" cy="43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/>
          <p:nvPr/>
        </p:nvSpPr>
        <p:spPr>
          <a:xfrm>
            <a:off x="2911325" y="2571750"/>
            <a:ext cx="769500" cy="21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5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Step 2: Transfer csv file using WinSCP</a:t>
            </a:r>
            <a:endParaRPr sz="2500"/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3">
            <a:alphaModFix/>
          </a:blip>
          <a:srcRect b="5078" l="0" r="0" t="0"/>
          <a:stretch/>
        </p:blipFill>
        <p:spPr>
          <a:xfrm>
            <a:off x="370450" y="496900"/>
            <a:ext cx="8282798" cy="44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6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0" y="0"/>
            <a:ext cx="8520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3: Create a Hadoop table and load all the file data into it.</a:t>
            </a:r>
            <a:endParaRPr sz="2400"/>
          </a:p>
        </p:txBody>
      </p:sp>
      <p:pic>
        <p:nvPicPr>
          <p:cNvPr id="280" name="Google Shape;280;p47"/>
          <p:cNvPicPr preferRelativeResize="0"/>
          <p:nvPr/>
        </p:nvPicPr>
        <p:blipFill rotWithShape="1">
          <a:blip r:embed="rId3">
            <a:alphaModFix/>
          </a:blip>
          <a:srcRect b="46907" l="0" r="852" t="0"/>
          <a:stretch/>
        </p:blipFill>
        <p:spPr>
          <a:xfrm>
            <a:off x="0" y="512950"/>
            <a:ext cx="9066427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 rotWithShape="1">
          <a:blip r:embed="rId4">
            <a:alphaModFix/>
          </a:blip>
          <a:srcRect b="5910" l="0" r="852" t="60849"/>
          <a:stretch/>
        </p:blipFill>
        <p:spPr>
          <a:xfrm>
            <a:off x="0" y="3243800"/>
            <a:ext cx="9066427" cy="170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218475" y="137725"/>
            <a:ext cx="86139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CASE 1 –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Determine the three airports with highest delay time.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 rotWithShape="1">
          <a:blip r:embed="rId3">
            <a:alphaModFix/>
          </a:blip>
          <a:srcRect b="5462" l="0" r="3586" t="35993"/>
          <a:stretch/>
        </p:blipFill>
        <p:spPr>
          <a:xfrm>
            <a:off x="218475" y="1245049"/>
            <a:ext cx="8687923" cy="29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8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154975" y="153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and Visualization</a:t>
            </a:r>
            <a:endParaRPr/>
          </a:p>
        </p:txBody>
      </p:sp>
      <p:graphicFrame>
        <p:nvGraphicFramePr>
          <p:cNvPr id="295" name="Google Shape;295;p49"/>
          <p:cNvGraphicFramePr/>
          <p:nvPr/>
        </p:nvGraphicFramePr>
        <p:xfrm>
          <a:off x="-12" y="101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{951E616A-65FB-4BEE-A868-4EEB0565A256}</a:tableStyleId>
              </a:tblPr>
              <a:tblGrid>
                <a:gridCol w="1040875"/>
                <a:gridCol w="1040875"/>
                <a:gridCol w="1040875"/>
                <a:gridCol w="1040875"/>
                <a:gridCol w="1040875"/>
              </a:tblGrid>
              <a:tr h="56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Year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Airport Name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Arrival Delay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Departure Delay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Delay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40C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Chicago O'Hare International Airport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81503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79908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161411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40C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Jackson Atlanta International Airport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43640.75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48641.31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92282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4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40C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 Angeles International Airport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40508.35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45609.45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86117.8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p49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375" y="580750"/>
            <a:ext cx="3854149" cy="405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CASE 2-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Determine the three Carriers with highest delay time.</a:t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b="6296" l="0" r="4242" t="35833"/>
          <a:stretch/>
        </p:blipFill>
        <p:spPr>
          <a:xfrm>
            <a:off x="232050" y="1096350"/>
            <a:ext cx="8747525" cy="29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and Visualization</a:t>
            </a:r>
            <a:endParaRPr/>
          </a:p>
        </p:txBody>
      </p:sp>
      <p:graphicFrame>
        <p:nvGraphicFramePr>
          <p:cNvPr id="310" name="Google Shape;310;p51"/>
          <p:cNvGraphicFramePr/>
          <p:nvPr/>
        </p:nvGraphicFramePr>
        <p:xfrm>
          <a:off x="128238" y="11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{951E616A-65FB-4BEE-A868-4EEB0565A256}</a:tableStyleId>
              </a:tblPr>
              <a:tblGrid>
                <a:gridCol w="675025"/>
                <a:gridCol w="874500"/>
                <a:gridCol w="960000"/>
                <a:gridCol w="917250"/>
                <a:gridCol w="1016975"/>
              </a:tblGrid>
              <a:tr h="59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Year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Carrier Name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Arrival Delay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Departure Delay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Delay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8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United Airlines Inc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225048.16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214931.21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439979.38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8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40C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SouthWest Airlines Co.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157302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191174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348476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8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40C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Delta Airlines Inc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120687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138119.95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258807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1" name="Google Shape;311;p51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7475"/>
            <a:ext cx="4559300" cy="44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76150" y="1648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Name : Yinyi Du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Year: 2007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Case 3 -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Determine which type of delay is highest for carrier.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 b="5516" l="0" r="1234" t="28420"/>
          <a:stretch/>
        </p:blipFill>
        <p:spPr>
          <a:xfrm>
            <a:off x="223600" y="1017800"/>
            <a:ext cx="8415398" cy="316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2"/>
          <p:cNvSpPr txBox="1"/>
          <p:nvPr/>
        </p:nvSpPr>
        <p:spPr>
          <a:xfrm>
            <a:off x="3837450" y="4843200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Sejal Arora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5" name="Google Shape;325;p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700"/>
              <a:buChar char="●"/>
            </a:pPr>
            <a:r>
              <a:rPr lang="en" sz="1700">
                <a:solidFill>
                  <a:srgbClr val="040C28"/>
                </a:solidFill>
              </a:rPr>
              <a:t>Chicago O'Hare International Airport has the highest total delay time.</a:t>
            </a:r>
            <a:endParaRPr sz="1700">
              <a:solidFill>
                <a:srgbClr val="040C28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700"/>
              <a:buChar char="●"/>
            </a:pPr>
            <a:r>
              <a:rPr lang="en" sz="1700">
                <a:solidFill>
                  <a:srgbClr val="040C28"/>
                </a:solidFill>
              </a:rPr>
              <a:t>United Airlines carrier has the highest total delay time</a:t>
            </a:r>
            <a:endParaRPr sz="1700">
              <a:solidFill>
                <a:srgbClr val="040C28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700"/>
              <a:buChar char="●"/>
            </a:pPr>
            <a:r>
              <a:rPr lang="en" sz="1700">
                <a:solidFill>
                  <a:srgbClr val="040C28"/>
                </a:solidFill>
              </a:rPr>
              <a:t>Departure delays are the highest for the carriers.</a:t>
            </a:r>
            <a:endParaRPr sz="1700">
              <a:solidFill>
                <a:srgbClr val="040C2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40C2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75" y="152400"/>
            <a:ext cx="56384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75" y="56615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5" y="16057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